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33" d="100"/>
          <a:sy n="33" d="100"/>
        </p:scale>
        <p:origin x="30" y="-1182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109" Type="http://schemas.openxmlformats.org/officeDocument/2006/relationships/image" Target="../media/image590.png"/><Relationship Id="rId117" Type="http://schemas.openxmlformats.org/officeDocument/2006/relationships/image" Target="../media/image61.png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84" Type="http://schemas.openxmlformats.org/officeDocument/2006/relationships/image" Target="../media/image42.png"/><Relationship Id="rId89" Type="http://schemas.openxmlformats.org/officeDocument/2006/relationships/image" Target="../media/image2.wmf"/><Relationship Id="rId104" Type="http://schemas.openxmlformats.org/officeDocument/2006/relationships/image" Target="../media/image51.png"/><Relationship Id="rId112" Type="http://schemas.openxmlformats.org/officeDocument/2006/relationships/image" Target="../media/image67.png"/><Relationship Id="rId120" Type="http://schemas.openxmlformats.org/officeDocument/2006/relationships/image" Target="../media/image63.png"/><Relationship Id="rId125" Type="http://schemas.openxmlformats.org/officeDocument/2006/relationships/image" Target="../media/image70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4.png"/><Relationship Id="rId29" Type="http://schemas.openxmlformats.org/officeDocument/2006/relationships/image" Target="../media/image27.emf"/><Relationship Id="rId107" Type="http://schemas.openxmlformats.org/officeDocument/2006/relationships/image" Target="../media/image53.gif"/><Relationship Id="rId11" Type="http://schemas.openxmlformats.org/officeDocument/2006/relationships/image" Target="../media/image10.png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PNG"/><Relationship Id="rId74" Type="http://schemas.openxmlformats.org/officeDocument/2006/relationships/image" Target="../media/image37.tiff"/><Relationship Id="rId87" Type="http://schemas.openxmlformats.org/officeDocument/2006/relationships/image" Target="../media/image2.wmf"/><Relationship Id="rId102" Type="http://schemas.openxmlformats.org/officeDocument/2006/relationships/image" Target="../media/image46.png"/><Relationship Id="rId110" Type="http://schemas.openxmlformats.org/officeDocument/2006/relationships/image" Target="../media/image64.png"/><Relationship Id="rId115" Type="http://schemas.openxmlformats.org/officeDocument/2006/relationships/image" Target="../media/image57.png"/><Relationship Id="rId123" Type="http://schemas.openxmlformats.org/officeDocument/2006/relationships/image" Target="../media/image68.png"/><Relationship Id="rId128" Type="http://schemas.openxmlformats.org/officeDocument/2006/relationships/image" Target="../media/image73.png"/><Relationship Id="rId5" Type="http://schemas.openxmlformats.org/officeDocument/2006/relationships/image" Target="../media/image6.png"/><Relationship Id="rId82" Type="http://schemas.openxmlformats.org/officeDocument/2006/relationships/image" Target="../media/image40.png"/><Relationship Id="rId90" Type="http://schemas.openxmlformats.org/officeDocument/2006/relationships/oleObject" Target="../embeddings/oleObject2.bin"/><Relationship Id="rId95" Type="http://schemas.openxmlformats.org/officeDocument/2006/relationships/oleObject" Target="../embeddings/oleObject3.bin"/><Relationship Id="rId19" Type="http://schemas.openxmlformats.org/officeDocument/2006/relationships/image" Target="../media/image17.emf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png"/><Relationship Id="rId100" Type="http://schemas.openxmlformats.org/officeDocument/2006/relationships/image" Target="../media/image4.wmf"/><Relationship Id="rId105" Type="http://schemas.openxmlformats.org/officeDocument/2006/relationships/image" Target="../media/image52.PNG"/><Relationship Id="rId113" Type="http://schemas.openxmlformats.org/officeDocument/2006/relationships/image" Target="../media/image56.png"/><Relationship Id="rId118" Type="http://schemas.openxmlformats.org/officeDocument/2006/relationships/image" Target="../media/image60.png"/><Relationship Id="rId126" Type="http://schemas.openxmlformats.org/officeDocument/2006/relationships/image" Target="../media/image71.png"/><Relationship Id="rId8" Type="http://schemas.openxmlformats.org/officeDocument/2006/relationships/image" Target="../media/image8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85" Type="http://schemas.openxmlformats.org/officeDocument/2006/relationships/image" Target="../media/image43.PNG"/><Relationship Id="rId93" Type="http://schemas.openxmlformats.org/officeDocument/2006/relationships/image" Target="../media/image3.wmf"/><Relationship Id="rId121" Type="http://schemas.openxmlformats.org/officeDocument/2006/relationships/image" Target="../media/image65.png"/><Relationship Id="rId3" Type="http://schemas.openxmlformats.org/officeDocument/2006/relationships/notesSlide" Target="../notesSlides/notesSlide1.xml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33" Type="http://schemas.openxmlformats.org/officeDocument/2006/relationships/image" Target="../media/image31.emf"/><Relationship Id="rId103" Type="http://schemas.openxmlformats.org/officeDocument/2006/relationships/image" Target="../media/image49.png"/><Relationship Id="rId108" Type="http://schemas.openxmlformats.org/officeDocument/2006/relationships/image" Target="../media/image54.jpg"/><Relationship Id="rId116" Type="http://schemas.openxmlformats.org/officeDocument/2006/relationships/image" Target="../media/image59.png"/><Relationship Id="rId124" Type="http://schemas.openxmlformats.org/officeDocument/2006/relationships/image" Target="../media/image69.png"/><Relationship Id="rId129" Type="http://schemas.openxmlformats.org/officeDocument/2006/relationships/image" Target="../media/image74.png"/><Relationship Id="rId20" Type="http://schemas.openxmlformats.org/officeDocument/2006/relationships/image" Target="../media/image18.emf"/><Relationship Id="rId75" Type="http://schemas.openxmlformats.org/officeDocument/2006/relationships/image" Target="../media/image38.png"/><Relationship Id="rId83" Type="http://schemas.openxmlformats.org/officeDocument/2006/relationships/image" Target="../media/image41.png"/><Relationship Id="rId88" Type="http://schemas.openxmlformats.org/officeDocument/2006/relationships/oleObject" Target="../embeddings/oleObject1.bin"/><Relationship Id="rId91" Type="http://schemas.openxmlformats.org/officeDocument/2006/relationships/image" Target="../media/image3.wmf"/><Relationship Id="rId96" Type="http://schemas.openxmlformats.org/officeDocument/2006/relationships/image" Target="../media/image4.wmf"/><Relationship Id="rId111" Type="http://schemas.openxmlformats.org/officeDocument/2006/relationships/image" Target="../media/image55.png"/><Relationship Id="rId1" Type="http://schemas.openxmlformats.org/officeDocument/2006/relationships/vmlDrawing" Target="../drawings/vmlDrawing1.vml"/><Relationship Id="rId15" Type="http://schemas.openxmlformats.org/officeDocument/2006/relationships/image" Target="../media/image12.png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png"/><Relationship Id="rId106" Type="http://schemas.openxmlformats.org/officeDocument/2006/relationships/image" Target="../media/image53.png"/><Relationship Id="rId114" Type="http://schemas.openxmlformats.org/officeDocument/2006/relationships/image" Target="../media/image58.png"/><Relationship Id="rId119" Type="http://schemas.openxmlformats.org/officeDocument/2006/relationships/image" Target="../media/image62.PNG"/><Relationship Id="rId127" Type="http://schemas.openxmlformats.org/officeDocument/2006/relationships/image" Target="../media/image72.png"/><Relationship Id="rId10" Type="http://schemas.openxmlformats.org/officeDocument/2006/relationships/image" Target="../media/image7.png"/><Relationship Id="rId31" Type="http://schemas.openxmlformats.org/officeDocument/2006/relationships/image" Target="../media/image29.emf"/><Relationship Id="rId73" Type="http://schemas.openxmlformats.org/officeDocument/2006/relationships/image" Target="../media/image36.png"/><Relationship Id="rId81" Type="http://schemas.openxmlformats.org/officeDocument/2006/relationships/image" Target="../media/image39.png"/><Relationship Id="rId86" Type="http://schemas.openxmlformats.org/officeDocument/2006/relationships/oleObject" Target="../embeddings/oleObject1.bin"/><Relationship Id="rId94" Type="http://schemas.openxmlformats.org/officeDocument/2006/relationships/image" Target="../media/image44.png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45.png"/><Relationship Id="rId1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ounded Rectangle 238"/>
          <p:cNvSpPr/>
          <p:nvPr/>
        </p:nvSpPr>
        <p:spPr>
          <a:xfrm>
            <a:off x="13399290" y="17426862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8" y="2868211"/>
            <a:ext cx="11651912" cy="5201563"/>
            <a:chOff x="387901" y="2856467"/>
            <a:chExt cx="11651912" cy="2068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- the valence electron of 9Be+ ions - arranged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blipFill>
                  <a:blip r:embed="rId4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8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3"/>
              <a:ext cx="214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027123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0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2"/>
              <a:ext cx="2533843" cy="2965061"/>
              <a:chOff x="6229459" y="11357039"/>
              <a:chExt cx="2859928" cy="334664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1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9"/>
              <a:ext cx="285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176454" y="2964174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75772" y="255971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5614" y="26792525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728" y="5336437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3" y="23400214"/>
            <a:ext cx="117023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Controlling 2D crystals with rotating potentials</a:t>
            </a:r>
            <a:endParaRPr lang="en-US" sz="4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35932" y="7471475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9747563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2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3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948850" y="21415645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53145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03506" y="29903783"/>
            <a:ext cx="11830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 (F).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blipFill>
                <a:blip r:embed="rId35"/>
                <a:stretch>
                  <a:fillRect l="-556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3" y="30046164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118303" y="4123478"/>
            <a:ext cx="116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an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/>
              <p:cNvSpPr txBox="1"/>
              <p:nvPr/>
            </p:nvSpPr>
            <p:spPr>
              <a:xfrm>
                <a:off x="39003287" y="3729804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Probe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).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Multiple quantum coherences (MQC) can provide a lower bound on quantum Fisher information, and therefore a multi-particle entanglement witness. Experimental implementation involves time reversing the engineered Ising interaction, which 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729804"/>
                <a:ext cx="11518115" cy="2338076"/>
              </a:xfrm>
              <a:prstGeom prst="rect">
                <a:avLst/>
              </a:prstGeom>
              <a:blipFill>
                <a:blip r:embed="rId36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81236" y="27450228"/>
            <a:ext cx="6028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field, with variable range spin-spin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19954" y="8000478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3993" y="241225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9110704" y="22667383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647" y="28043674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9202915" y="29720452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3790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40894" y="21465073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5960509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6" y="6164608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6130640" y="11084059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092289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911342" y="9519031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342575" y="12147440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13341272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6586129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detuning,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450862" y="12881629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12881629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062759" y="132479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759" y="13247995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541" t="-1774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3646479" y="17678238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7678238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2755639" y="18664716"/>
                <a:ext cx="1666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639" y="18664716"/>
                <a:ext cx="1666418" cy="400110"/>
              </a:xfrm>
              <a:prstGeom prst="rect">
                <a:avLst/>
              </a:prstGeom>
              <a:blipFill>
                <a:blip r:embed="rId8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3" y="17452183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2952880"/>
            <a:ext cx="11923195" cy="9192953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75503" y="14132171"/>
              <a:ext cx="11770564" cy="9192953"/>
              <a:chOff x="13375503" y="14161668"/>
              <a:chExt cx="1177056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75503" y="14161668"/>
                <a:ext cx="11770564" cy="9192953"/>
                <a:chOff x="13375503" y="14402298"/>
                <a:chExt cx="1177056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3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75503" y="14402298"/>
                  <a:ext cx="11770564" cy="8242124"/>
                  <a:chOff x="13375503" y="14935698"/>
                  <a:chExt cx="1177056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75503" y="14935698"/>
                    <a:ext cx="11770564" cy="8242124"/>
                    <a:chOff x="13375503" y="14935698"/>
                    <a:chExt cx="1177056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75503" y="14935698"/>
                      <a:ext cx="11770564" cy="5763427"/>
                      <a:chOff x="-11495016" y="17878021"/>
                      <a:chExt cx="1177056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390876" y="18614323"/>
                        <a:ext cx="11345394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</a:t>
                        </a:r>
                        <a:r>
                          <a:rPr lang="en-US" sz="2400" b="1" dirty="0"/>
                          <a:t>spin-spin interaction</a:t>
                        </a:r>
                        <a:r>
                          <a:rPr lang="en-US" sz="2400" dirty="0"/>
                          <a:t>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804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19993113"/>
                        <a:ext cx="4888308" cy="769434"/>
                        <a:chOff x="7748672" y="11577696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577696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805" name="Equation" r:id="rId90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92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</a:t>
                            </a:r>
                            <a:r>
                              <a:rPr lang="en-US" sz="2400" b="1" dirty="0" smtClean="0">
                                <a:solidFill>
                                  <a:prstClr val="black"/>
                                </a:solidFill>
                              </a:rPr>
                              <a:t>tunable interaction range </a:t>
                            </a:r>
                            <a:endParaRPr lang="en-US" sz="2400" b="1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4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806" name="Equation" r:id="rId95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5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789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4520439" y="25512501"/>
            <a:ext cx="2080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Theory by M. Wall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13418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13418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14054191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26685911" y="17645662"/>
            <a:ext cx="10612472" cy="3888454"/>
            <a:chOff x="26685911" y="18126447"/>
            <a:chExt cx="10612472" cy="3888454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26685911" y="18163601"/>
              <a:ext cx="10612472" cy="3851300"/>
            </a:xfrm>
            <a:prstGeom prst="rect">
              <a:avLst/>
            </a:prstGeom>
          </p:spPr>
        </p:pic>
        <p:sp>
          <p:nvSpPr>
            <p:cNvPr id="229" name="Rectangle 228"/>
            <p:cNvSpPr/>
            <p:nvPr/>
          </p:nvSpPr>
          <p:spPr>
            <a:xfrm>
              <a:off x="27079310" y="1814315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2084354" y="1812644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6279608" y="22325763"/>
            <a:ext cx="1708840" cy="1792774"/>
            <a:chOff x="25881396" y="17223392"/>
            <a:chExt cx="1625757" cy="1641486"/>
          </a:xfrm>
        </p:grpSpPr>
        <p:grpSp>
          <p:nvGrpSpPr>
            <p:cNvPr id="289" name="Group 288"/>
            <p:cNvGrpSpPr>
              <a:grpSpLocks noChangeAspect="1"/>
            </p:cNvGrpSpPr>
            <p:nvPr/>
          </p:nvGrpSpPr>
          <p:grpSpPr>
            <a:xfrm>
              <a:off x="25881396" y="17223392"/>
              <a:ext cx="1625757" cy="1641486"/>
              <a:chOff x="3190447" y="-2116583"/>
              <a:chExt cx="2525297" cy="2549728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295" name="Straight Arrow Connector 29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Arrow Connector 29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293" name="Picture 292"/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294" name="Picture 293"/>
                <p:cNvPicPr>
                  <a:picLocks noChangeAspect="1"/>
                </p:cNvPicPr>
                <p:nvPr/>
              </p:nvPicPr>
              <p:blipFill rotWithShape="1">
                <a:blip r:embed="rId3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292" name="Straight Arrow Connector 29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TextBox 287"/>
                <p:cNvSpPr txBox="1"/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8" name="TextBox 2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blipFill>
                  <a:blip r:embed="rId112"/>
                  <a:stretch>
                    <a:fillRect l="-33333" r="-30952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Curved Right Arrow 143"/>
            <p:cNvSpPr/>
            <p:nvPr/>
          </p:nvSpPr>
          <p:spPr>
            <a:xfrm rot="5573504" flipV="1">
              <a:off x="26402773" y="18047513"/>
              <a:ext cx="205791" cy="30009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663687" y="22445336"/>
            <a:ext cx="1064685" cy="348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1" y="20362360"/>
            <a:ext cx="118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Perpendicular </a:t>
            </a:r>
            <a:r>
              <a:rPr lang="en-US" sz="4700" b="1" dirty="0"/>
              <a:t>laser </a:t>
            </a:r>
            <a:r>
              <a:rPr lang="en-US" sz="4700" b="1" dirty="0" smtClean="0"/>
              <a:t>cooling 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38" y="23329819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Account for energy exchange with a rotating wall: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Low in-plane temperatures more readily achievable with a rotating wall than 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5" y="24499763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perpendicular beam in applying a 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1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Contours of equilibrium temperature (mK) with a color plot of the perpendicular 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99" y="21847615"/>
            <a:ext cx="4511988" cy="3573893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4" y="26032274"/>
            <a:ext cx="5116767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06171" y="21218790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681371"/>
            <a:ext cx="7174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 smtClean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 smtClean="0"/>
              <a:t>needed for </a:t>
            </a:r>
            <a:r>
              <a:rPr lang="en-US" sz="2400" dirty="0"/>
              <a:t>improved crystal </a:t>
            </a:r>
            <a:r>
              <a:rPr lang="en-US" sz="2400" dirty="0" smtClean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6814762" y="2964174"/>
            <a:ext cx="3877979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See 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673028" y="12470521"/>
            <a:ext cx="4226933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See 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9002558" y="25851686"/>
            <a:ext cx="115075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correlations</a:t>
            </a:r>
            <a:r>
              <a:rPr lang="en-US" sz="2800" dirty="0"/>
              <a:t> in the ensemble, even acting </a:t>
            </a:r>
            <a:r>
              <a:rPr lang="en-US" sz="2800" dirty="0" smtClean="0"/>
              <a:t>as an </a:t>
            </a:r>
            <a:r>
              <a:rPr lang="en-US" sz="2800" b="1" dirty="0" smtClean="0"/>
              <a:t>entanglement witness </a:t>
            </a:r>
            <a:r>
              <a:rPr lang="en-US" sz="2800" b="1" dirty="0"/>
              <a:t>for n-body entanglement</a:t>
            </a:r>
            <a:r>
              <a:rPr lang="en-US" sz="2800" dirty="0"/>
              <a:t>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3449030" y="19221215"/>
            <a:ext cx="11586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 smtClean="0"/>
              <a:t>specific </a:t>
            </a:r>
            <a:r>
              <a:rPr lang="en-US" sz="2800" dirty="0" smtClean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 smtClean="0"/>
              <a:t>eliminated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59" y="10832456"/>
            <a:ext cx="450973" cy="707177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 rot="15712374">
            <a:off x="4061847" y="11179092"/>
            <a:ext cx="449986" cy="1021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2518907" y="13489388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7"/>
            <a:ext cx="1012674" cy="973727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4" y="7109730"/>
            <a:ext cx="10079800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9" name="Rectangle 488"/>
          <p:cNvSpPr/>
          <p:nvPr/>
        </p:nvSpPr>
        <p:spPr>
          <a:xfrm>
            <a:off x="32760626" y="26000235"/>
            <a:ext cx="334603" cy="46152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1" y="10249811"/>
            <a:ext cx="2443401" cy="2514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6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29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8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2" y="29308490"/>
            <a:ext cx="487545" cy="200055"/>
            <a:chOff x="1728626" y="804291"/>
            <a:chExt cx="487545" cy="200055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 smtClean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14123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3" name="TextBox 502"/>
              <p:cNvSpPr txBox="1"/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2" y="27513728"/>
            <a:ext cx="10583096" cy="2549229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7"/>
              <a:ext cx="1288070" cy="447872"/>
              <a:chOff x="1801013" y="846960"/>
              <a:chExt cx="487545" cy="225574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0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79092" y="16858574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864442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0" y="15105723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4965927"/>
            <a:ext cx="545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 smtClean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153726" y="18528879"/>
                <a:ext cx="43151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726" y="18528879"/>
                <a:ext cx="4315119" cy="2246769"/>
              </a:xfrm>
              <a:prstGeom prst="rect">
                <a:avLst/>
              </a:prstGeom>
              <a:blipFill>
                <a:blip r:embed="rId126"/>
                <a:stretch>
                  <a:fillRect l="-1130" t="-2717" r="-3531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/>
              <p:cNvSpPr txBox="1"/>
              <p:nvPr/>
            </p:nvSpPr>
            <p:spPr>
              <a:xfrm>
                <a:off x="38958032" y="16055090"/>
                <a:ext cx="1151081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The Ising interaction parameter is inverted by </a:t>
                </a:r>
                <a:r>
                  <a:rPr lang="en-US" sz="2800" dirty="0"/>
                  <a:t>changing sign of detuning </a:t>
                </a:r>
                <a:endParaRPr lang="en-US" sz="28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800" dirty="0" smtClean="0"/>
                  <a:t>, since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 smtClean="0"/>
                  <a:t>. By </a:t>
                </a:r>
                <a:r>
                  <a:rPr lang="en-US" sz="2800" dirty="0"/>
                  <a:t>shifting the frequency of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ODF beatnote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b="1" dirty="0" smtClean="0"/>
                  <a:t>, experimental time reversal of the Ising Hamiltonian </a:t>
                </a:r>
                <a:r>
                  <a:rPr lang="en-US" sz="2800" dirty="0" smtClean="0"/>
                  <a:t>is </a:t>
                </a:r>
                <a:r>
                  <a:rPr lang="en-US" sz="2800" dirty="0" smtClean="0"/>
                  <a:t>achieved</a:t>
                </a:r>
                <a:r>
                  <a:rPr lang="en-US" sz="2800" b="1" dirty="0" smtClean="0"/>
                  <a:t>. </a:t>
                </a:r>
                <a:endParaRPr lang="en-US" sz="2800" b="1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8032" y="16055090"/>
                <a:ext cx="11510813" cy="1384995"/>
              </a:xfrm>
              <a:prstGeom prst="rect">
                <a:avLst/>
              </a:prstGeom>
              <a:blipFill>
                <a:blip r:embed="rId127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5" y="17461944"/>
            <a:ext cx="7034107" cy="4476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6631168" y="22311213"/>
                <a:ext cx="398531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Experimentally measured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Fourier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components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φ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sz="2800" dirty="0" smtClean="0"/>
                  <a:t>show excellent agreement </a:t>
                </a:r>
                <a:r>
                  <a:rPr lang="en-US" sz="2800" dirty="0" smtClean="0"/>
                  <a:t>with theory, reflecting the</a:t>
                </a:r>
                <a:r>
                  <a:rPr lang="en-US" sz="2800" b="1" dirty="0" smtClean="0"/>
                  <a:t> </a:t>
                </a:r>
                <a:r>
                  <a:rPr lang="en-US" sz="2800" b="1" dirty="0" smtClean="0"/>
                  <a:t>buildup of </a:t>
                </a:r>
                <a:r>
                  <a:rPr lang="en-US" sz="2800" b="1" dirty="0" smtClean="0"/>
                  <a:t>many-body coherences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68" y="22311213"/>
                <a:ext cx="3985319" cy="2677656"/>
              </a:xfrm>
              <a:prstGeom prst="rect">
                <a:avLst/>
              </a:prstGeom>
              <a:blipFill>
                <a:blip r:embed="rId129"/>
                <a:stretch>
                  <a:fillRect l="-1223" t="-2278" r="-3670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12542</TotalTime>
  <Words>1189</Words>
  <Application>Microsoft Office PowerPoint</Application>
  <PresentationFormat>Custom</PresentationFormat>
  <Paragraphs>125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601</cp:revision>
  <cp:lastPrinted>2015-06-03T23:31:11Z</cp:lastPrinted>
  <dcterms:created xsi:type="dcterms:W3CDTF">2014-07-28T19:56:30Z</dcterms:created>
  <dcterms:modified xsi:type="dcterms:W3CDTF">2016-05-19T16:26:26Z</dcterms:modified>
</cp:coreProperties>
</file>